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0" r:id="rId5"/>
    <p:sldId id="280" r:id="rId6"/>
    <p:sldId id="263" r:id="rId7"/>
    <p:sldId id="274" r:id="rId8"/>
    <p:sldId id="265" r:id="rId9"/>
    <p:sldId id="266" r:id="rId10"/>
    <p:sldId id="275" r:id="rId11"/>
    <p:sldId id="269" r:id="rId12"/>
    <p:sldId id="270" r:id="rId13"/>
    <p:sldId id="272" r:id="rId14"/>
    <p:sldId id="273" r:id="rId15"/>
    <p:sldId id="276" r:id="rId16"/>
    <p:sldId id="277" r:id="rId17"/>
    <p:sldId id="278" r:id="rId18"/>
    <p:sldId id="279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7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1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5" y="3045463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5" y="2397761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8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3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1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4" y="3367249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90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2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2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8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5" y="2026918"/>
            <a:ext cx="7252777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1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3" y="273180"/>
            <a:ext cx="4241801" cy="292100"/>
          </a:xfrm>
        </p:spPr>
        <p:txBody>
          <a:bodyPr/>
          <a:lstStyle/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6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3" y="273180"/>
            <a:ext cx="424180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64B8B72-11D8-4CE9-981E-274CCF7CE7F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AD1DE79-835A-481C-892B-591615AA42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1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rjoeables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6534" y="2462502"/>
            <a:ext cx="52169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PNEUMONIA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IN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DEER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Critical Portion of Respiration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Pulmonary Defense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Alveolar macrophage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Epithelial </a:t>
            </a:r>
            <a:r>
              <a:rPr lang="en-US" dirty="0" err="1" smtClean="0"/>
              <a:t>lininig</a:t>
            </a:r>
            <a:r>
              <a:rPr lang="en-US" dirty="0" smtClean="0"/>
              <a:t>- prevents fluid leakage</a:t>
            </a:r>
          </a:p>
          <a:p>
            <a:pPr algn="l"/>
            <a:endParaRPr lang="en-US" dirty="0" smtClean="0">
              <a:solidFill>
                <a:srgbClr val="FFC000"/>
              </a:solidFill>
            </a:endParaRP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Site of gas exchange (O2 and CO2)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44" y="2020888"/>
            <a:ext cx="5340349" cy="40052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Alveoli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8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3" y="1747156"/>
            <a:ext cx="5792788" cy="4833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9193" y="318449"/>
            <a:ext cx="4131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FFC000"/>
                </a:solidFill>
              </a:rPr>
              <a:t>PULMONARY</a:t>
            </a:r>
          </a:p>
          <a:p>
            <a:pPr lvl="0" algn="ctr"/>
            <a:r>
              <a:rPr lang="en-US" sz="4000" dirty="0" smtClean="0">
                <a:solidFill>
                  <a:srgbClr val="FFC000"/>
                </a:solidFill>
              </a:rPr>
              <a:t>DEFENSES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7" y="1771649"/>
            <a:ext cx="5519057" cy="4947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9216" y="351064"/>
            <a:ext cx="4155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FFC000"/>
                </a:solidFill>
              </a:rPr>
              <a:t>PULMONARY</a:t>
            </a:r>
          </a:p>
          <a:p>
            <a:pPr lvl="0" algn="ctr"/>
            <a:r>
              <a:rPr lang="en-US" sz="4000" dirty="0">
                <a:solidFill>
                  <a:srgbClr val="FFC000"/>
                </a:solidFill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2156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4" y="1927597"/>
            <a:ext cx="7699986" cy="4715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779" y="514351"/>
            <a:ext cx="3853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FFC000"/>
                </a:solidFill>
              </a:rPr>
              <a:t>PULMONARY</a:t>
            </a:r>
          </a:p>
          <a:p>
            <a:pPr lvl="0" algn="ctr"/>
            <a:r>
              <a:rPr lang="en-US" sz="4000" dirty="0">
                <a:solidFill>
                  <a:srgbClr val="FFC000"/>
                </a:solidFill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8540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49" y="2204355"/>
            <a:ext cx="7039429" cy="427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761" y="538842"/>
            <a:ext cx="3334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FFC000"/>
                </a:solidFill>
              </a:rPr>
              <a:t>PULMONARY</a:t>
            </a:r>
          </a:p>
          <a:p>
            <a:pPr lvl="0" algn="ctr"/>
            <a:r>
              <a:rPr lang="en-US" sz="4000" dirty="0">
                <a:solidFill>
                  <a:srgbClr val="FFC000"/>
                </a:solidFill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38072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14" y="975361"/>
            <a:ext cx="6155872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Types of Pneumonia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LOBAR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694215"/>
            <a:ext cx="3984172" cy="294503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2" y="2759076"/>
            <a:ext cx="4487096" cy="276129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6066064" y="2020824"/>
            <a:ext cx="5641522" cy="7040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BRONCHOPNEUMONIA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123214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Distal to Proximal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3244" y="6123214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Proximal to Distal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Vaccinations</a:t>
            </a:r>
          </a:p>
          <a:p>
            <a:pPr algn="l"/>
            <a:r>
              <a:rPr lang="en-US" dirty="0"/>
              <a:t>	</a:t>
            </a:r>
            <a:r>
              <a:rPr lang="en-US" sz="1800" dirty="0" err="1" smtClean="0"/>
              <a:t>Presponse</a:t>
            </a:r>
            <a:r>
              <a:rPr lang="en-US" sz="1800" dirty="0" smtClean="0"/>
              <a:t> HM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err="1" smtClean="0"/>
              <a:t>Virashield</a:t>
            </a:r>
            <a:r>
              <a:rPr lang="en-US" sz="1800" dirty="0" smtClean="0"/>
              <a:t> 6 + HS (</a:t>
            </a:r>
            <a:r>
              <a:rPr lang="en-US" sz="1800" dirty="0" err="1" smtClean="0"/>
              <a:t>Haemophilus</a:t>
            </a:r>
            <a:r>
              <a:rPr lang="en-US" sz="1800" dirty="0" smtClean="0"/>
              <a:t> </a:t>
            </a:r>
            <a:r>
              <a:rPr lang="en-US" sz="1800" dirty="0" err="1" smtClean="0"/>
              <a:t>somnus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Prevent Overcrowding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8-10 deer per acre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Soil Treatment- Chronic usage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Lyme pens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Rotate Pens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44" y="1947409"/>
            <a:ext cx="3478285" cy="469087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Prevention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1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Antibiotics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dirty="0" smtClean="0"/>
              <a:t>Type of Infection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Duration of Infection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Consult Veterinarian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Supportive Care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200" dirty="0" smtClean="0"/>
              <a:t>Diuretics- wet coughs</a:t>
            </a:r>
          </a:p>
          <a:p>
            <a:pPr algn="l"/>
            <a:r>
              <a:rPr lang="en-US" sz="2200" dirty="0"/>
              <a:t>	</a:t>
            </a:r>
            <a:r>
              <a:rPr lang="en-US" sz="2200" dirty="0" err="1" smtClean="0"/>
              <a:t>Clinimix</a:t>
            </a:r>
            <a:r>
              <a:rPr lang="en-US" sz="2200" dirty="0" smtClean="0"/>
              <a:t>- TPN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Immune Stimulants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dirty="0" err="1" smtClean="0"/>
              <a:t>EquiStim</a:t>
            </a:r>
            <a:r>
              <a:rPr lang="en-US" dirty="0" smtClean="0"/>
              <a:t> - IV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Vitamins/Minerals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Nebulizer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treatment</a:t>
            </a:r>
            <a:endParaRPr lang="en-US" sz="4000" dirty="0"/>
          </a:p>
        </p:txBody>
      </p:sp>
      <p:pic>
        <p:nvPicPr>
          <p:cNvPr id="5" name="Content Placeholder 5" descr="suppor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621" y="2081893"/>
            <a:ext cx="4947558" cy="4523921"/>
          </a:xfrm>
        </p:spPr>
      </p:pic>
    </p:spTree>
    <p:extLst>
      <p:ext uri="{BB962C8B-B14F-4D97-AF65-F5344CB8AC3E}">
        <p14:creationId xmlns:p14="http://schemas.microsoft.com/office/powerpoint/2010/main" val="15242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14" y="2020888"/>
            <a:ext cx="5470072" cy="460851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 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69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Ables Family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936296"/>
            <a:ext cx="6991350" cy="466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7507" y="674757"/>
            <a:ext cx="3693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The Ables Family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Joe A Ables, DVM, MA</a:t>
            </a:r>
          </a:p>
          <a:p>
            <a:r>
              <a:rPr lang="en-US" dirty="0" smtClean="0">
                <a:hlinkClick r:id="rId2"/>
              </a:rPr>
              <a:t>drjoeables@gmail.com</a:t>
            </a:r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>
                <a:solidFill>
                  <a:srgbClr val="FFC000"/>
                </a:solidFill>
              </a:rPr>
              <a:t>B.S. : Texas A&amp;M University 1995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	</a:t>
            </a:r>
            <a:r>
              <a:rPr lang="en-US" dirty="0" smtClean="0">
                <a:solidFill>
                  <a:srgbClr val="FFC000"/>
                </a:solidFill>
              </a:rPr>
              <a:t>Biomedical Science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	Animal Science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M.A. : </a:t>
            </a:r>
            <a:r>
              <a:rPr lang="en-US" dirty="0">
                <a:solidFill>
                  <a:srgbClr val="FFC000"/>
                </a:solidFill>
              </a:rPr>
              <a:t>Texas A&amp;M University </a:t>
            </a:r>
            <a:r>
              <a:rPr lang="en-US" dirty="0" smtClean="0">
                <a:solidFill>
                  <a:srgbClr val="FFC000"/>
                </a:solidFill>
              </a:rPr>
              <a:t>1998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	Animal Science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		Reproduction Physiology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		Nutrition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D.V.M : </a:t>
            </a:r>
            <a:r>
              <a:rPr lang="en-US" dirty="0">
                <a:solidFill>
                  <a:srgbClr val="FFC000"/>
                </a:solidFill>
              </a:rPr>
              <a:t>Texas A&amp;M </a:t>
            </a:r>
            <a:r>
              <a:rPr lang="en-US" dirty="0" smtClean="0">
                <a:solidFill>
                  <a:srgbClr val="FFC000"/>
                </a:solidFill>
              </a:rPr>
              <a:t>University 2002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 smtClean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1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2600" dirty="0" smtClean="0">
                <a:solidFill>
                  <a:srgbClr val="FFC000"/>
                </a:solidFill>
              </a:rPr>
              <a:t>Respiratory System</a:t>
            </a:r>
          </a:p>
          <a:p>
            <a:pPr algn="l"/>
            <a:r>
              <a:rPr lang="en-US" dirty="0" smtClean="0"/>
              <a:t>	Anatomy</a:t>
            </a:r>
            <a:endParaRPr lang="en-US" dirty="0"/>
          </a:p>
          <a:p>
            <a:pPr algn="l"/>
            <a:r>
              <a:rPr lang="en-US" dirty="0" smtClean="0"/>
              <a:t>	Function</a:t>
            </a:r>
            <a:r>
              <a:rPr lang="en-US" dirty="0"/>
              <a:t>	</a:t>
            </a:r>
            <a:endParaRPr lang="en-US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Pathophysiology </a:t>
            </a:r>
            <a:r>
              <a:rPr lang="en-US" sz="2400" dirty="0" smtClean="0">
                <a:solidFill>
                  <a:srgbClr val="FFC000"/>
                </a:solidFill>
              </a:rPr>
              <a:t>of Pneumonia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Pulmonary Defenses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Causative Agents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Types of Pneumonia</a:t>
            </a:r>
          </a:p>
          <a:p>
            <a:pPr algn="l"/>
            <a:r>
              <a:rPr lang="en-US" dirty="0" smtClean="0"/>
              <a:t>	Lobar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Bronchopneumonia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Prevention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Treatment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Questions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l"/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7" y="2177822"/>
            <a:ext cx="3646034" cy="36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2" y="2020824"/>
            <a:ext cx="5364480" cy="467389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ANATOMY</a:t>
            </a:r>
            <a:endParaRPr lang="en-US" sz="2400" dirty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Lungs</a:t>
            </a:r>
            <a:endParaRPr lang="en-US" sz="2400" dirty="0">
              <a:solidFill>
                <a:srgbClr val="FFC000"/>
              </a:solidFill>
            </a:endParaRPr>
          </a:p>
          <a:p>
            <a:pPr algn="l"/>
            <a:r>
              <a:rPr lang="en-US" dirty="0"/>
              <a:t> </a:t>
            </a:r>
            <a:r>
              <a:rPr lang="en-US" dirty="0" smtClean="0"/>
              <a:t>    Parenchyma- Functional </a:t>
            </a:r>
            <a:r>
              <a:rPr lang="en-US" dirty="0"/>
              <a:t>Tissue</a:t>
            </a:r>
          </a:p>
          <a:p>
            <a:pPr algn="l"/>
            <a:r>
              <a:rPr lang="en-US" dirty="0" smtClean="0"/>
              <a:t>     </a:t>
            </a:r>
            <a:r>
              <a:rPr lang="en-US" dirty="0" err="1" smtClean="0"/>
              <a:t>Stroma</a:t>
            </a:r>
            <a:r>
              <a:rPr lang="en-US" dirty="0" smtClean="0"/>
              <a:t>- </a:t>
            </a:r>
            <a:r>
              <a:rPr lang="en-US" dirty="0"/>
              <a:t>Supporting Tissue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Trachea – “Windpipe”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     </a:t>
            </a:r>
            <a:r>
              <a:rPr lang="en-US" dirty="0" smtClean="0"/>
              <a:t>Ciliated columnar epithelium</a:t>
            </a:r>
          </a:p>
          <a:p>
            <a:pPr algn="l"/>
            <a:r>
              <a:rPr lang="en-US" dirty="0" smtClean="0"/>
              <a:t>      Goblet cells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Bronchi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</a:t>
            </a:r>
            <a:r>
              <a:rPr lang="en-US" dirty="0" smtClean="0"/>
              <a:t>2 main Branches into the lungs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Resident Communal Bacteria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Bronchioles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</a:t>
            </a:r>
            <a:r>
              <a:rPr lang="en-US" sz="2200" dirty="0" smtClean="0"/>
              <a:t>Dilation/Constriction of small airways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Alveoli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   </a:t>
            </a:r>
            <a:r>
              <a:rPr lang="en-US" sz="2600" dirty="0" smtClean="0"/>
              <a:t>Major part of Oxygen Exchange</a:t>
            </a:r>
          </a:p>
          <a:p>
            <a:pPr algn="l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62" y="2275001"/>
            <a:ext cx="4000500" cy="33337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Respiratory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87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1. Breathing- Oxygen in and CO2 out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	</a:t>
            </a:r>
            <a:r>
              <a:rPr lang="en-US" dirty="0" smtClean="0"/>
              <a:t>Fresh Oxygen and expels waste CO2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2. Sound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dirty="0" smtClean="0"/>
              <a:t>Grunts, Snort Wheeze, Communication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3. Smell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dirty="0" smtClean="0"/>
              <a:t>Locating food, Heat detection- “</a:t>
            </a:r>
            <a:r>
              <a:rPr lang="en-US" dirty="0" err="1" smtClean="0"/>
              <a:t>Flehmen</a:t>
            </a:r>
            <a:r>
              <a:rPr lang="en-US" dirty="0" smtClean="0"/>
              <a:t> 	Response”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12192000" y="199633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7821" y="967196"/>
            <a:ext cx="6305549" cy="701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Respiratory System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48" y="2041073"/>
            <a:ext cx="3193143" cy="3976914"/>
          </a:xfrm>
        </p:spPr>
      </p:pic>
    </p:spTree>
    <p:extLst>
      <p:ext uri="{BB962C8B-B14F-4D97-AF65-F5344CB8AC3E}">
        <p14:creationId xmlns:p14="http://schemas.microsoft.com/office/powerpoint/2010/main" val="30489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Normal Defenses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Ciliated Columnar Epithelium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“Mucociliary Escalator”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Mucus – Goblet Cells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Immunoglobulin A- IgA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Alveolar Macrophages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Pneumonia – Causative Agents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Bacteria – </a:t>
            </a:r>
            <a:r>
              <a:rPr lang="en-US" dirty="0" err="1" smtClean="0"/>
              <a:t>Pasturella</a:t>
            </a:r>
            <a:r>
              <a:rPr lang="en-US" dirty="0" smtClean="0"/>
              <a:t>, </a:t>
            </a:r>
            <a:r>
              <a:rPr lang="en-US" dirty="0" err="1" smtClean="0"/>
              <a:t>Haemophilus</a:t>
            </a:r>
            <a:r>
              <a:rPr lang="en-US" dirty="0" smtClean="0"/>
              <a:t>, Staphylococcus,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     Mycoplasma</a:t>
            </a:r>
          </a:p>
          <a:p>
            <a:pPr algn="l"/>
            <a:r>
              <a:rPr lang="en-US" dirty="0" smtClean="0"/>
              <a:t>     Viruses – IBR, BVD, PI3, BRSV</a:t>
            </a:r>
          </a:p>
          <a:p>
            <a:pPr algn="l"/>
            <a:r>
              <a:rPr lang="en-US" dirty="0" smtClean="0"/>
              <a:t>                     </a:t>
            </a:r>
            <a:r>
              <a:rPr lang="en-US" sz="1500" dirty="0" smtClean="0"/>
              <a:t>Infectious Bovine </a:t>
            </a:r>
            <a:r>
              <a:rPr lang="en-US" sz="1500" dirty="0" err="1" smtClean="0"/>
              <a:t>Rhinotracheitis</a:t>
            </a:r>
            <a:r>
              <a:rPr lang="en-US" sz="1500" dirty="0" smtClean="0"/>
              <a:t>, Bovine Viral Diarrhea, </a:t>
            </a:r>
          </a:p>
          <a:p>
            <a:pPr algn="l"/>
            <a:r>
              <a:rPr lang="en-US" sz="1500" dirty="0"/>
              <a:t> </a:t>
            </a:r>
            <a:r>
              <a:rPr lang="en-US" sz="1500" dirty="0" smtClean="0"/>
              <a:t>                           </a:t>
            </a:r>
            <a:r>
              <a:rPr lang="en-US" sz="1500" dirty="0" err="1" smtClean="0"/>
              <a:t>ParaInfluenza</a:t>
            </a:r>
            <a:r>
              <a:rPr lang="en-US" sz="1500" dirty="0" smtClean="0"/>
              <a:t>, Respiratory Syncytial Virus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Fungus- rare (immunocompromised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4" y="2020888"/>
            <a:ext cx="4673289" cy="4273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2229" y="579664"/>
            <a:ext cx="8107135" cy="1096737"/>
          </a:xfrm>
        </p:spPr>
        <p:txBody>
          <a:bodyPr>
            <a:noAutofit/>
          </a:bodyPr>
          <a:lstStyle/>
          <a:p>
            <a:r>
              <a:rPr lang="en-US" sz="4000" dirty="0" smtClean="0"/>
              <a:t>Pathophysiology of Pneumonia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65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Pulmonary Defense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Epithelial lining    </a:t>
            </a:r>
          </a:p>
          <a:p>
            <a:pPr algn="l"/>
            <a:r>
              <a:rPr lang="en-US" dirty="0" smtClean="0"/>
              <a:t>    Ciliated Columnar Cells – Mucociliary escalator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Goblet cells – Produce Mucus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Immunoglobulin A (IgA)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natural surface protection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Communal </a:t>
            </a:r>
            <a:r>
              <a:rPr lang="en-US" dirty="0" err="1" smtClean="0">
                <a:solidFill>
                  <a:srgbClr val="FFFF00"/>
                </a:solidFill>
              </a:rPr>
              <a:t>Microflora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 smtClean="0"/>
              <a:t>    Bacteria, fungi, Viruses ?? (yes)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18" y="2702379"/>
            <a:ext cx="5458133" cy="280704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Trachea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2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Dilation/Constriction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Maintain an open airway </a:t>
            </a:r>
          </a:p>
          <a:p>
            <a:pPr algn="l"/>
            <a:r>
              <a:rPr lang="en-US" dirty="0" smtClean="0"/>
              <a:t>    Oxygen (O2) enters the alveoli/bloodstream </a:t>
            </a:r>
          </a:p>
          <a:p>
            <a:pPr algn="l"/>
            <a:r>
              <a:rPr lang="en-US" dirty="0" smtClean="0"/>
              <a:t>    Carbon Dioxide (CO2) to exit/ exhalation</a:t>
            </a:r>
          </a:p>
          <a:p>
            <a:pPr algn="l"/>
            <a:endParaRPr lang="en-US" dirty="0"/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Vital Role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Damage prevents O2/CO2 exchange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Impairs breathing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Respiratory alkalosis and systemic acidosis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Consolidation of lung region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29" y="2022485"/>
            <a:ext cx="4433320" cy="410265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Bronchioles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12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3339</TotalTime>
  <Words>287</Words>
  <Application>Microsoft Office PowerPoint</Application>
  <PresentationFormat>Custom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PowerPoint Presentation</vt:lpstr>
      <vt:lpstr>Ables Family</vt:lpstr>
      <vt:lpstr>Education</vt:lpstr>
      <vt:lpstr>Overview</vt:lpstr>
      <vt:lpstr>Respiratory system</vt:lpstr>
      <vt:lpstr>Respiratory System</vt:lpstr>
      <vt:lpstr>Pathophysiology of Pneumonia</vt:lpstr>
      <vt:lpstr>Trachea</vt:lpstr>
      <vt:lpstr>Bronchioles</vt:lpstr>
      <vt:lpstr>Alveoli</vt:lpstr>
      <vt:lpstr>PowerPoint Presentation</vt:lpstr>
      <vt:lpstr>PowerPoint Presentation</vt:lpstr>
      <vt:lpstr>PowerPoint Presentation</vt:lpstr>
      <vt:lpstr>PowerPoint Presentation</vt:lpstr>
      <vt:lpstr>Types of Pneumonia</vt:lpstr>
      <vt:lpstr>Prevention</vt:lpstr>
      <vt:lpstr>treatment</vt:lpstr>
      <vt:lpstr>Questions 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Ables</dc:creator>
  <cp:lastModifiedBy>Joe Ables</cp:lastModifiedBy>
  <cp:revision>21</cp:revision>
  <dcterms:created xsi:type="dcterms:W3CDTF">2018-02-13T20:05:16Z</dcterms:created>
  <dcterms:modified xsi:type="dcterms:W3CDTF">2018-02-16T04:04:21Z</dcterms:modified>
</cp:coreProperties>
</file>